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8" autoAdjust="0"/>
  </p:normalViewPr>
  <p:slideViewPr>
    <p:cSldViewPr>
      <p:cViewPr>
        <p:scale>
          <a:sx n="90" d="100"/>
          <a:sy n="90" d="100"/>
        </p:scale>
        <p:origin x="-59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DE915-D2A7-4593-9B3D-EC612A0E391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8BBCB-934C-4F6B-88AD-65A649C8B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17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E274-6D07-4727-BD72-91CB67D2DA8E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92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6F01-866C-4607-8B14-9C6883D17A8E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64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BAC5-428E-4B44-839F-6A0F06070BBF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35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FC4C-FDDC-4B9A-845C-93EF09926664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7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F0A6-AC34-493A-BE75-AD8758AB2266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33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58E-D3B7-45AF-AB9C-A99ADE4187FD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35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3EE-63B9-4591-A505-C3645B69E4AD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81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F86C-ACDD-4B9D-8C18-ED588E8E6548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23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16F2-F962-4858-A77C-408C32CA7E55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08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877A-D278-4A96-B637-E9E366559A65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10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C0EB-EFE5-422C-B666-ED00CDCE5D13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5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734F-9E2C-48B3-B78E-0DE6C426DDE6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1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5760640" cy="24620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Как предотвратить нападение и присасывание клещей?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357562"/>
            <a:ext cx="5328592" cy="2425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Что делать,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если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 обнаружили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себе клеща?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7" r="19784"/>
          <a:stretch/>
        </p:blipFill>
        <p:spPr bwMode="auto">
          <a:xfrm>
            <a:off x="6215074" y="0"/>
            <a:ext cx="2050909" cy="250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357290" y="3071810"/>
            <a:ext cx="65527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DFD2"/>
              </a:clrFrom>
              <a:clrTo>
                <a:srgbClr val="DBD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1" t="11528" r="22166" b="12296"/>
          <a:stretch/>
        </p:blipFill>
        <p:spPr bwMode="auto">
          <a:xfrm rot="16200000">
            <a:off x="402516" y="3526520"/>
            <a:ext cx="2746958" cy="21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1472" y="6143644"/>
            <a:ext cx="8143932" cy="365125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Памятка подготовлена на основе материалов доктора биологических наук Н.И. </a:t>
            </a:r>
            <a:r>
              <a:rPr lang="ru-RU" sz="1400" b="1" dirty="0" err="1" smtClean="0">
                <a:solidFill>
                  <a:schemeClr val="tx1"/>
                </a:solidFill>
              </a:rPr>
              <a:t>Шашиной</a:t>
            </a:r>
            <a:r>
              <a:rPr lang="ru-RU" sz="1400" b="1" dirty="0" smtClean="0">
                <a:solidFill>
                  <a:schemeClr val="tx1"/>
                </a:solidFill>
              </a:rPr>
              <a:t>,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НИИ дезинфектологии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5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678" y="1159720"/>
            <a:ext cx="810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Снимать присосавшихся клещей лучше используя специальные приспособления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5" t="18407" r="3681" b="12027"/>
          <a:stretch/>
        </p:blipFill>
        <p:spPr bwMode="auto">
          <a:xfrm>
            <a:off x="6084168" y="3732094"/>
            <a:ext cx="2610679" cy="8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13827"/>
            <a:ext cx="2171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5716" y="2609257"/>
            <a:ext cx="234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КЛЕЩЕВЁРТ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570394" y="2609257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015716" y="395385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РУЧКА-ЛАССО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512939" y="3944873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6906"/>
            <a:ext cx="1908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15716" y="534193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ПИНЦЕТ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570394" y="5455822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2348880"/>
            <a:ext cx="1368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Захватив клеща любым способом, следует его повернуть вокруг своей оси на 360º и потянуть вверх.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3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182151"/>
            <a:ext cx="62994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При </a:t>
            </a:r>
            <a:r>
              <a:rPr lang="ru-RU" dirty="0" smtClean="0">
                <a:solidFill>
                  <a:srgbClr val="002060"/>
                </a:solidFill>
              </a:rPr>
              <a:t>отсутствии  </a:t>
            </a:r>
            <a:r>
              <a:rPr lang="ru-RU" dirty="0">
                <a:solidFill>
                  <a:srgbClr val="002060"/>
                </a:solidFill>
              </a:rPr>
              <a:t>специальных </a:t>
            </a:r>
            <a:r>
              <a:rPr lang="ru-RU" dirty="0" smtClean="0">
                <a:solidFill>
                  <a:srgbClr val="002060"/>
                </a:solidFill>
              </a:rPr>
              <a:t>приспособлений можно </a:t>
            </a:r>
            <a:r>
              <a:rPr lang="ru-RU" dirty="0">
                <a:solidFill>
                  <a:srgbClr val="002060"/>
                </a:solidFill>
              </a:rPr>
              <a:t>удалять клещей при </a:t>
            </a:r>
            <a:r>
              <a:rPr lang="ru-RU" dirty="0" smtClean="0">
                <a:solidFill>
                  <a:srgbClr val="002060"/>
                </a:solidFill>
              </a:rPr>
              <a:t>помощи </a:t>
            </a:r>
            <a:r>
              <a:rPr lang="ru-RU" dirty="0">
                <a:solidFill>
                  <a:srgbClr val="002060"/>
                </a:solidFill>
              </a:rPr>
              <a:t>нитки (завязать ее вокруг погруженного в кожу хоботка и, вращая или покачивая, тянуть вверх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040" y="1700808"/>
            <a:ext cx="16383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472" y="4286256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Не следует что-либо капать на клеща и ждать когда он сам отпадет. </a:t>
            </a:r>
          </a:p>
          <a:p>
            <a:r>
              <a:rPr lang="ru-RU" dirty="0"/>
              <a:t>Клещ не отпадет, а продолжит вводить в кровь возбудителей болезней.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6373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делать с </a:t>
            </a:r>
            <a:r>
              <a:rPr lang="ru-RU" dirty="0" err="1" smtClean="0"/>
              <a:t>клещем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268760"/>
            <a:ext cx="50765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Клеща надо сохранить  в максимально неповрежденном состоянии, лучше живым.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Снятых присосавшихся клещей с кусочком влажной ваты или свежей травинкой следует поместить в плотно закрывающуюся емкость (например, стеклянный флакон).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Мертвых клещей следует также поместить в емкость.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Клещей доставить в лабораторию как можно скорее для выполнения исследования.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До доставки в лабораторию хранить их в холодном месте при температуре плюс 4 – 8ºС (холодильник, термос со льдом и т. п.). Если клещи присосались к нескольким людям, то клещей с каждого человека надо поместить в отдельную емкость, подписав фамилию пострадавшего.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20"/>
          <a:stretch/>
        </p:blipFill>
        <p:spPr bwMode="auto">
          <a:xfrm>
            <a:off x="5652120" y="1268760"/>
            <a:ext cx="3098473" cy="271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4509120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Исследование клеща нужно для оценки его опасности и, при необходимости, назначения лечения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1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Если клещ не сохранился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sz="4800" dirty="0" smtClean="0">
                <a:solidFill>
                  <a:srgbClr val="FF0000"/>
                </a:solidFill>
              </a:rPr>
              <a:t>ВАЖНО!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Если Вам не удалось сдать клещей для анализа или при отрицательных результатах анализа, и  в течение месяца после присасывания клещей Вы почувствовали изменения в самочувствии, отметили повышение температуры, увеличивающееся красное пятно (эритема) на месте присасывания, необходимо немедленно обратиться к врачу, сообщив ему о факте присасывания клеща или клещей.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5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Почему опасны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3780420" cy="1808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600" b="1" dirty="0" smtClean="0">
                <a:solidFill>
                  <a:srgbClr val="C00000"/>
                </a:solidFill>
              </a:rPr>
              <a:t>Клещи – кровососы. При </a:t>
            </a:r>
            <a:r>
              <a:rPr lang="ru-RU" sz="2600" b="1" dirty="0" err="1" smtClean="0">
                <a:solidFill>
                  <a:srgbClr val="C00000"/>
                </a:solidFill>
              </a:rPr>
              <a:t>кровососании</a:t>
            </a:r>
            <a:r>
              <a:rPr lang="ru-RU" sz="2600" b="1" dirty="0" smtClean="0">
                <a:solidFill>
                  <a:srgbClr val="C00000"/>
                </a:solidFill>
              </a:rPr>
              <a:t> могут передавать возбудителей таких болезней, как: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284984"/>
            <a:ext cx="4140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dirty="0" smtClean="0"/>
              <a:t>- Клещевой вирусный энцефалит</a:t>
            </a:r>
          </a:p>
          <a:p>
            <a:pPr algn="r"/>
            <a:r>
              <a:rPr lang="ru-RU" sz="2100" dirty="0" smtClean="0"/>
              <a:t>- Иксодовые клещевые </a:t>
            </a:r>
            <a:r>
              <a:rPr lang="ru-RU" sz="2100" dirty="0" err="1" smtClean="0"/>
              <a:t>боррелиозы</a:t>
            </a:r>
            <a:endParaRPr lang="ru-RU" sz="2100" dirty="0" smtClean="0"/>
          </a:p>
          <a:p>
            <a:pPr algn="r"/>
            <a:r>
              <a:rPr lang="ru-RU" sz="2100" dirty="0"/>
              <a:t>Крымская геморрагическая лихорадка</a:t>
            </a:r>
          </a:p>
          <a:p>
            <a:pPr algn="r"/>
            <a:r>
              <a:rPr lang="ru-RU" sz="2100" dirty="0" smtClean="0"/>
              <a:t>- Клещевые риккетсиозы</a:t>
            </a:r>
          </a:p>
          <a:p>
            <a:pPr algn="r"/>
            <a:r>
              <a:rPr lang="ru-RU" sz="2100" dirty="0" smtClean="0"/>
              <a:t>- </a:t>
            </a:r>
            <a:r>
              <a:rPr lang="ru-RU" sz="2100" dirty="0" err="1" smtClean="0"/>
              <a:t>Гранулоцитарный</a:t>
            </a:r>
            <a:r>
              <a:rPr lang="ru-RU" sz="2100" dirty="0" smtClean="0"/>
              <a:t> анаплазмоз человека</a:t>
            </a:r>
          </a:p>
          <a:p>
            <a:pPr marL="342900" indent="-342900" algn="r">
              <a:buFontTx/>
              <a:buChar char="-"/>
            </a:pPr>
            <a:r>
              <a:rPr lang="ru-RU" sz="2100" dirty="0" smtClean="0"/>
              <a:t>Моноцитарный </a:t>
            </a:r>
            <a:r>
              <a:rPr lang="ru-RU" sz="2100" dirty="0" err="1" smtClean="0"/>
              <a:t>эрлихиоз</a:t>
            </a:r>
            <a:r>
              <a:rPr lang="ru-RU" sz="2100" dirty="0" smtClean="0"/>
              <a:t> человека</a:t>
            </a:r>
            <a:endParaRPr lang="en-US" sz="2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В лечебно-профилактические организации Костромской области ежегодно в среднем </a:t>
            </a:r>
            <a:r>
              <a:rPr lang="ru-RU" sz="2400" dirty="0" smtClean="0"/>
              <a:t>обращается около 6 </a:t>
            </a:r>
            <a:r>
              <a:rPr lang="ru-RU" sz="2400" dirty="0" smtClean="0"/>
              <a:t>тысяч человек, пострадавших от укусов клещами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3429000"/>
            <a:ext cx="38524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</a:rPr>
              <a:t>От </a:t>
            </a:r>
            <a:r>
              <a:rPr lang="ru-RU" sz="3000" b="1" dirty="0" smtClean="0">
                <a:solidFill>
                  <a:srgbClr val="C00000"/>
                </a:solidFill>
              </a:rPr>
              <a:t>5 </a:t>
            </a:r>
            <a:r>
              <a:rPr lang="ru-RU" sz="3000" b="1" dirty="0" smtClean="0">
                <a:solidFill>
                  <a:srgbClr val="C00000"/>
                </a:solidFill>
              </a:rPr>
              <a:t>до 15 процентов из всех исследованных клещей заражены вирусом клещевого энцефалита.</a:t>
            </a:r>
            <a:endParaRPr lang="ru-RU" sz="3000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42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396044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Где встречаются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405154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300" b="1" dirty="0" smtClean="0">
                <a:solidFill>
                  <a:srgbClr val="C00000"/>
                </a:solidFill>
              </a:rPr>
              <a:t>Клещи встречаются на всей территории Костромской области,  переносчики клещевого вирусного энцефалита предпочитают умеренно влажные хвойно-лиственные леса. </a:t>
            </a:r>
          </a:p>
          <a:p>
            <a:pPr algn="r"/>
            <a:r>
              <a:rPr lang="ru-RU" sz="2300" b="1" dirty="0" smtClean="0">
                <a:solidFill>
                  <a:srgbClr val="C00000"/>
                </a:solidFill>
              </a:rPr>
              <a:t>Клещи  встречаются в лесопарковых зонах городов, на кладбищах, дачных участках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445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Клещи «просыпаются» ранней весной – в апреле-мае, как только сходит снег. Численность достигает пика  в конце мая – июне. В июле клещей становится меньше, а в августе наступает второй небольшой подъем. Несмотря на то, что в августе-сентябре клещей относительно мало, случаев их нападения на людей бывает много, поскольку в этот период люди чаще выходят в лес для сбора ягод и грибов.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35996" y="425830"/>
            <a:ext cx="4371766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Когда встречаются клещи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6268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выглядят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5490" y="1439010"/>
            <a:ext cx="6550946" cy="235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Наиболее опасны таежные и лесные клещи. Размер самок клещей 3 – 5 мм, передняя часть их тела и 4 пары ног темно-коричневого, а задняя часть кирпично-красного цвета. Тело всех фаз развития клещей овальное, спереди конусообразный темный выступ (часто называют головкой), который состоит из трех частей: центральная часть (хоботок), которая при </a:t>
            </a:r>
            <a:r>
              <a:rPr lang="ru-RU" sz="1600" b="1" dirty="0" err="1" smtClean="0"/>
              <a:t>кровососании</a:t>
            </a:r>
            <a:r>
              <a:rPr lang="ru-RU" sz="1600" b="1" dirty="0" smtClean="0"/>
              <a:t> погружается в кожу человека или животных, и 2 боковые части, остающиеся на поверхности. Самцы мельче самок и темнее. В организм жертвы попадает слюна клещей, в которой находятся возбудители болезней.</a:t>
            </a:r>
            <a:endParaRPr lang="ru-RU" sz="16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5566" y="3933056"/>
            <a:ext cx="77408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1580" y="4005064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Точно определить род и вид клещей может только специалист.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Поэтому ЛЮБОЙ ПРИСОСАВШИЙСЯ КЛЕЩ ДОЛЖЕН РАССМАТРИВАТЬСЯ КАК ПОТЕНЦИАЛЬНО ОПАСНЫЙ.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12"/>
          <a:stretch/>
        </p:blipFill>
        <p:spPr bwMode="auto">
          <a:xfrm>
            <a:off x="665566" y="1174105"/>
            <a:ext cx="1279924" cy="27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5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нападают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74105"/>
            <a:ext cx="4968552" cy="5218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solidFill>
                  <a:srgbClr val="C00000"/>
                </a:solidFill>
              </a:rPr>
              <a:t>Клещи поджидают жертву на травяной растительности, реже на кустарниках, но никогда не заползают на деревья, не падают и не прыгают с них. Стоит рядом с клещом оказаться человеку, как клещ прицепившись к коже, одежде, ползет вверх, пока не найдет укромное место под одеждой, чтобы присосаться к телу. На это уходит в среднем 30 минут. Ползут клещи всегда вверх, поэтому обнаруживают их подмышками, в паху, на спине, на шее и голове. </a:t>
            </a:r>
          </a:p>
          <a:p>
            <a:r>
              <a:rPr lang="ru-RU" sz="2100" b="1" dirty="0" smtClean="0">
                <a:solidFill>
                  <a:srgbClr val="C00000"/>
                </a:solidFill>
              </a:rPr>
              <a:t>Само- и </a:t>
            </a:r>
            <a:r>
              <a:rPr lang="ru-RU" sz="2100" b="1" dirty="0" err="1" smtClean="0">
                <a:solidFill>
                  <a:srgbClr val="C00000"/>
                </a:solidFill>
              </a:rPr>
              <a:t>взаимоосмотры</a:t>
            </a:r>
            <a:r>
              <a:rPr lang="ru-RU" sz="2100" b="1" dirty="0" smtClean="0">
                <a:solidFill>
                  <a:srgbClr val="C00000"/>
                </a:solidFill>
              </a:rPr>
              <a:t> для обнаружения клещей необходимо проводить каждые 15 – 20 минут.</a:t>
            </a:r>
            <a:endParaRPr lang="ru-RU" sz="21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IXODES_2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92" t="31968" r="23869" b="25328"/>
          <a:stretch/>
        </p:blipFill>
        <p:spPr bwMode="auto">
          <a:xfrm>
            <a:off x="6349803" y="4962820"/>
            <a:ext cx="1355391" cy="142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83" t="20842" r="14762" b="27574"/>
          <a:stretch/>
        </p:blipFill>
        <p:spPr bwMode="auto">
          <a:xfrm>
            <a:off x="5508104" y="1824050"/>
            <a:ext cx="2987521" cy="313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857848" y="182405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57848" y="3535219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36296" y="256490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88224" y="254107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78200" y="220486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2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8EDF3"/>
              </a:clrFrom>
              <a:clrTo>
                <a:srgbClr val="E8ED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04" t="7195" r="1751" b="4721"/>
          <a:stretch/>
        </p:blipFill>
        <p:spPr bwMode="auto">
          <a:xfrm>
            <a:off x="314603" y="1174106"/>
            <a:ext cx="4714597" cy="527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лево 5"/>
          <p:cNvSpPr/>
          <p:nvPr/>
        </p:nvSpPr>
        <p:spPr>
          <a:xfrm>
            <a:off x="5065238" y="1174105"/>
            <a:ext cx="3827241" cy="5279705"/>
          </a:xfrm>
          <a:prstGeom prst="leftArrow">
            <a:avLst>
              <a:gd name="adj1" fmla="val 93025"/>
              <a:gd name="adj2" fmla="val 28501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Выходя в лес, парк или на любую территорию, где встречаются клещи, необходимо одеться таким образом, чтобы предотвратить </a:t>
            </a:r>
            <a:r>
              <a:rPr lang="ru-RU" sz="2200" b="1" dirty="0" err="1" smtClean="0">
                <a:solidFill>
                  <a:srgbClr val="002060"/>
                </a:solidFill>
              </a:rPr>
              <a:t>заползание</a:t>
            </a:r>
            <a:r>
              <a:rPr lang="ru-RU" sz="2200" b="1" dirty="0" smtClean="0">
                <a:solidFill>
                  <a:srgbClr val="002060"/>
                </a:solidFill>
              </a:rPr>
              <a:t> клещей под одежду и облегчить быстрый осмотр для обнаружения прицепившихся клещей. 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8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100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Эффективность защиты многократно увеличивается при обработке одежды специальными аэрозольными химическими средствами – </a:t>
            </a:r>
            <a:r>
              <a:rPr lang="ru-RU" sz="2400" b="1" dirty="0" err="1" smtClean="0"/>
              <a:t>акарицидными</a:t>
            </a:r>
            <a:r>
              <a:rPr lang="ru-RU" sz="2400" b="1" dirty="0" smtClean="0"/>
              <a:t> (убивающими клещей), </a:t>
            </a:r>
            <a:r>
              <a:rPr lang="ru-RU" sz="2400" b="1" dirty="0" err="1" smtClean="0"/>
              <a:t>репеллентными</a:t>
            </a:r>
            <a:r>
              <a:rPr lang="ru-RU" sz="2400" b="1" dirty="0" smtClean="0"/>
              <a:t> (отпугивающими клещей) или </a:t>
            </a:r>
            <a:r>
              <a:rPr lang="ru-RU" sz="2400" b="1" dirty="0" err="1" smtClean="0"/>
              <a:t>акарицидно-репеллентными</a:t>
            </a:r>
            <a:r>
              <a:rPr lang="ru-RU" sz="2400" b="1" dirty="0" smtClean="0"/>
              <a:t> (отпугивающими и убивающими одновременно)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Эти средства никогда не следует наносить на кожу!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746" y="4757088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Обязательно читайте инструкцию на средство!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Правильное применение специальных акарицидных или </a:t>
            </a:r>
            <a:r>
              <a:rPr lang="ru-RU" sz="2800" b="1" dirty="0" err="1" smtClean="0">
                <a:solidFill>
                  <a:srgbClr val="FF0000"/>
                </a:solidFill>
              </a:rPr>
              <a:t>акарицидно-репеллентных</a:t>
            </a:r>
            <a:r>
              <a:rPr lang="ru-RU" sz="2800" b="1" dirty="0" smtClean="0">
                <a:solidFill>
                  <a:srgbClr val="FF0000"/>
                </a:solidFill>
              </a:rPr>
              <a:t> средств обеспечивает уровень защиты до 100%.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584" y="4752964"/>
            <a:ext cx="734481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9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28794" y="1428736"/>
            <a:ext cx="5256585" cy="4247317"/>
          </a:xfrm>
          <a:prstGeom prst="rect">
            <a:avLst/>
          </a:prstGeom>
          <a:noFill/>
          <a:effectLst>
            <a:outerShdw dir="5100000" sx="125000" sy="125000" algn="bl" rotWithShape="0">
              <a:srgbClr val="FFFF00">
                <a:alpha val="9000"/>
              </a:srgbClr>
            </a:outerShdw>
            <a:reflection stA="45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специальной защитной одежды, сочетающей механическую защиту (трикотажные манжеты, специальные застёжки и ловушки и т. д.) с химической защитой (вставки из ткани, обработанной специальными химическими составами).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такой одежде можно смело ходить по лесу, только нельзя ложиться и садиться на траву, так как в этом случае клещи, минуя обработанную одежду, могут сразу попасть на тело и присосаться.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Такая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одежда будет полезна в первую очередь лесникам, лесозаготовителям, геологам, туристам , лицам профессионально связанным с лесом, но может быть использована и другими людьми, включая детей.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44345"/>
            <a:ext cx="2238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50" y="856596"/>
            <a:ext cx="21907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9144" y="260648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77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5" y="1339864"/>
            <a:ext cx="34786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l"/>
            <a:r>
              <a:rPr lang="ru-RU" sz="3000" dirty="0">
                <a:solidFill>
                  <a:srgbClr val="C00000"/>
                </a:solidFill>
              </a:rPr>
              <a:t>Старайтесь не оторвать хоботок, погруженный в кожу, ранку после удаления обязательно </a:t>
            </a:r>
            <a:r>
              <a:rPr lang="ru-RU" sz="3000" dirty="0" err="1" smtClean="0">
                <a:solidFill>
                  <a:srgbClr val="C00000"/>
                </a:solidFill>
              </a:rPr>
              <a:t>продезинфициро-вать</a:t>
            </a:r>
            <a:r>
              <a:rPr lang="ru-RU" sz="3000" dirty="0" smtClean="0">
                <a:solidFill>
                  <a:srgbClr val="C00000"/>
                </a:solidFill>
              </a:rPr>
              <a:t> </a:t>
            </a:r>
            <a:r>
              <a:rPr lang="ru-RU" sz="3000" dirty="0">
                <a:solidFill>
                  <a:srgbClr val="C00000"/>
                </a:solidFill>
              </a:rPr>
              <a:t>раствором йода, спиртом  </a:t>
            </a:r>
            <a:endParaRPr lang="ru-RU" sz="3000" dirty="0" smtClean="0">
              <a:solidFill>
                <a:srgbClr val="C00000"/>
              </a:solidFill>
            </a:endParaRPr>
          </a:p>
          <a:p>
            <a:pPr algn="l"/>
            <a:r>
              <a:rPr lang="ru-RU" sz="3000" dirty="0" smtClean="0">
                <a:solidFill>
                  <a:srgbClr val="C00000"/>
                </a:solidFill>
              </a:rPr>
              <a:t>и </a:t>
            </a:r>
            <a:r>
              <a:rPr lang="ru-RU" sz="3000" dirty="0">
                <a:solidFill>
                  <a:srgbClr val="C00000"/>
                </a:solidFill>
              </a:rPr>
              <a:t>т. п</a:t>
            </a:r>
            <a:r>
              <a:rPr lang="ru-RU" sz="3000" dirty="0" smtClean="0">
                <a:solidFill>
                  <a:srgbClr val="C00000"/>
                </a:solidFill>
              </a:rPr>
              <a:t>.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1339864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664" y="1339864"/>
            <a:ext cx="2784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Присосавшихся к телу клещей следует удалить как можно скорее. Чем быстрее это будет сделано, тем меньше вероятность того, что в кровь попадет возбудитель опасного заболевания. </a:t>
            </a:r>
          </a:p>
        </p:txBody>
      </p:sp>
      <p:pic>
        <p:nvPicPr>
          <p:cNvPr id="9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2975327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4627693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969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Как предотвратить нападение и присасывание клещей?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предотвратить нападение и присасывание клещей?</dc:title>
  <dc:creator>Шестопалов</dc:creator>
  <cp:lastModifiedBy>S_EPD</cp:lastModifiedBy>
  <cp:revision>51</cp:revision>
  <cp:lastPrinted>2013-02-27T11:05:02Z</cp:lastPrinted>
  <dcterms:created xsi:type="dcterms:W3CDTF">2013-02-26T06:33:41Z</dcterms:created>
  <dcterms:modified xsi:type="dcterms:W3CDTF">2014-04-22T05:44:21Z</dcterms:modified>
  <cp:contentStatus/>
</cp:coreProperties>
</file>