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73" r:id="rId2"/>
    <p:sldId id="635" r:id="rId3"/>
    <p:sldId id="636" r:id="rId4"/>
    <p:sldId id="637" r:id="rId5"/>
    <p:sldId id="638" r:id="rId6"/>
    <p:sldId id="639" r:id="rId7"/>
    <p:sldId id="640" r:id="rId8"/>
    <p:sldId id="641" r:id="rId9"/>
    <p:sldId id="642" r:id="rId10"/>
    <p:sldId id="643" r:id="rId11"/>
    <p:sldId id="644" r:id="rId12"/>
    <p:sldId id="336" r:id="rId1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245"/>
    <a:srgbClr val="494CD7"/>
    <a:srgbClr val="46A082"/>
    <a:srgbClr val="0033CC"/>
    <a:srgbClr val="39836A"/>
    <a:srgbClr val="0066CC"/>
    <a:srgbClr val="3EA476"/>
    <a:srgbClr val="0000FF"/>
    <a:srgbClr val="BADE82"/>
    <a:srgbClr val="00456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7152" autoAdjust="0"/>
  </p:normalViewPr>
  <p:slideViewPr>
    <p:cSldViewPr>
      <p:cViewPr>
        <p:scale>
          <a:sx n="90" d="100"/>
          <a:sy n="90" d="100"/>
        </p:scale>
        <p:origin x="-816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_sgm\&#1056;&#1072;&#1073;&#1086;&#1095;&#1080;&#1081;%20&#1089;&#1090;&#1086;&#1083;\&#1043;&#1056;&#1040;&#1060;&#1048;&#1050;&#1048;%20&#1076;&#1083;&#1103;%20&#1055;&#1059;&#1041;&#1051;&#1048;&#1063;&#1053;&#1067;&#1061;%20&#1054;&#1041;&#1057;&#1059;&#1046;&#1044;&#1045;&#1053;&#1048;&#1049;\&#1075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_sgm\&#1056;&#1072;&#1073;&#1086;&#1095;&#1080;&#1081;%20&#1089;&#1090;&#1086;&#1083;\&#1043;&#1056;&#1040;&#1060;&#1048;&#1050;&#1048;%20&#1076;&#1083;&#1103;%20&#1055;&#1059;&#1041;&#1051;&#1048;&#1063;&#1053;&#1067;&#1061;%20&#1054;&#1041;&#1057;&#1059;&#1046;&#1044;&#1045;&#1053;&#1048;&#1049;\&#1075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_sgm\&#1056;&#1072;&#1073;&#1086;&#1095;&#1080;&#1081;%20&#1089;&#1090;&#1086;&#1083;\&#1043;&#1056;&#1040;&#1060;&#1048;&#1050;&#1048;%20&#1076;&#1083;&#1103;%20&#1055;&#1059;&#1041;&#1051;&#1048;&#1063;&#1053;&#1067;&#1061;%20&#1054;&#1041;&#1057;&#1059;&#1046;&#1044;&#1045;&#1053;&#1048;&#1049;\&#1075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_sgm\&#1056;&#1072;&#1073;&#1086;&#1095;&#1080;&#1081;%20&#1089;&#1090;&#1086;&#1083;\&#1043;&#1056;&#1040;&#1060;&#1048;&#1050;&#1048;%20&#1076;&#1083;&#1103;%20&#1055;&#1059;&#1041;&#1051;&#1048;&#1063;&#1053;&#1067;&#1061;%20&#1054;&#1041;&#1057;&#1059;&#1046;&#1044;&#1045;&#1053;&#1048;&#1049;\&#1075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545152018625531E-3"/>
                  <c:y val="0.2244826128715591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6354560558765903E-3"/>
                  <c:y val="0.17958609029724729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Лист1!$B$3:$C$3</c:f>
              <c:strCache>
                <c:ptCount val="2"/>
                <c:pt idx="0">
                  <c:v>1 квартал 2016 года</c:v>
                </c:pt>
                <c:pt idx="1">
                  <c:v>1 квартал 2017 года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14</c:v>
                </c:pt>
                <c:pt idx="1">
                  <c:v>6</c:v>
                </c:pt>
              </c:numCache>
            </c:numRef>
          </c:val>
        </c:ser>
        <c:shape val="box"/>
        <c:axId val="72511872"/>
        <c:axId val="72513408"/>
        <c:axId val="0"/>
      </c:bar3DChart>
      <c:catAx>
        <c:axId val="72511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513408"/>
        <c:crosses val="autoZero"/>
        <c:auto val="1"/>
        <c:lblAlgn val="ctr"/>
        <c:lblOffset val="100"/>
      </c:catAx>
      <c:valAx>
        <c:axId val="7251340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251187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8518518518518524E-2"/>
                  <c:y val="0.2918273967330268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6975308641975315E-2"/>
                  <c:y val="9.8211143131307077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Лист1!$B$28:$C$28</c:f>
              <c:strCache>
                <c:ptCount val="2"/>
                <c:pt idx="0">
                  <c:v>1 квартал 2016 года</c:v>
                </c:pt>
                <c:pt idx="1">
                  <c:v>1 квартал 2017 года</c:v>
                </c:pt>
              </c:strCache>
            </c:strRef>
          </c:cat>
          <c:val>
            <c:numRef>
              <c:f>Лист1!$B$29:$C$29</c:f>
              <c:numCache>
                <c:formatCode>General</c:formatCode>
                <c:ptCount val="2"/>
                <c:pt idx="0">
                  <c:v>75</c:v>
                </c:pt>
                <c:pt idx="1">
                  <c:v>23</c:v>
                </c:pt>
              </c:numCache>
            </c:numRef>
          </c:val>
        </c:ser>
        <c:shape val="cylinder"/>
        <c:axId val="72538752"/>
        <c:axId val="72552832"/>
        <c:axId val="0"/>
      </c:bar3DChart>
      <c:catAx>
        <c:axId val="72538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552832"/>
        <c:crosses val="autoZero"/>
        <c:auto val="1"/>
        <c:lblAlgn val="ctr"/>
        <c:lblOffset val="100"/>
      </c:catAx>
      <c:valAx>
        <c:axId val="7255283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253875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2022022022022039E-2"/>
          <c:y val="2.9931972789115691E-2"/>
          <c:w val="0.62359146548122923"/>
          <c:h val="0.9019002624671921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Лист1!$B$50</c:f>
              <c:strCache>
                <c:ptCount val="1"/>
                <c:pt idx="0">
                  <c:v>нарушения законодательства по защите прав потребителей</c:v>
                </c:pt>
              </c:strCache>
            </c:strRef>
          </c:tx>
          <c:spPr>
            <a:solidFill>
              <a:srgbClr val="46A082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val>
            <c:numRef>
              <c:f>Лист1!$C$50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Лист1!$B$51</c:f>
              <c:strCache>
                <c:ptCount val="1"/>
                <c:pt idx="0">
                  <c:v>нарушение требований технических регламентов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val>
            <c:numRef>
              <c:f>Лист1!$C$51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Лист1!$B$52</c:f>
              <c:strCache>
                <c:ptCount val="1"/>
                <c:pt idx="0">
                  <c:v>нарушения требований действующего санитарно законодательства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val>
            <c:numRef>
              <c:f>Лист1!$C$52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3"/>
          <c:order val="3"/>
          <c:tx>
            <c:strRef>
              <c:f>Лист1!$B$53</c:f>
              <c:strCache>
                <c:ptCount val="1"/>
              </c:strCache>
            </c:strRef>
          </c:tx>
          <c:val>
            <c:numRef>
              <c:f>Лист1!$C$53</c:f>
              <c:numCache>
                <c:formatCode>General</c:formatCode>
                <c:ptCount val="1"/>
              </c:numCache>
            </c:numRef>
          </c:val>
        </c:ser>
        <c:shape val="box"/>
        <c:axId val="72612864"/>
        <c:axId val="72635136"/>
        <c:axId val="0"/>
      </c:bar3DChart>
      <c:catAx>
        <c:axId val="72612864"/>
        <c:scaling>
          <c:orientation val="minMax"/>
        </c:scaling>
        <c:delete val="1"/>
        <c:axPos val="b"/>
        <c:tickLblPos val="none"/>
        <c:crossAx val="72635136"/>
        <c:crosses val="autoZero"/>
        <c:auto val="1"/>
        <c:lblAlgn val="ctr"/>
        <c:lblOffset val="100"/>
      </c:catAx>
      <c:valAx>
        <c:axId val="7263513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72612864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4784879367556636"/>
          <c:y val="3.4269479929446955E-2"/>
          <c:w val="0.34013919431242268"/>
          <c:h val="0.91572527651370439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0404040404040414E-2"/>
          <c:y val="5.9829059829059825E-2"/>
          <c:w val="0.62928537341923174"/>
          <c:h val="0.9088319088319085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494CD7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CC99"/>
              </a:solidFill>
            </c:spPr>
          </c:dPt>
          <c:dPt>
            <c:idx val="5"/>
            <c:spPr>
              <a:solidFill>
                <a:srgbClr val="E9D245"/>
              </a:solidFill>
              <a:ln>
                <a:solidFill>
                  <a:srgbClr val="FFC000"/>
                </a:solidFill>
              </a:ln>
            </c:spPr>
          </c:dPt>
          <c:dLbls>
            <c:dLbl>
              <c:idx val="0"/>
              <c:layout>
                <c:manualLayout>
                  <c:x val="-0.15888384611645776"/>
                  <c:y val="-8.0358809826770572E-2"/>
                </c:manualLayout>
              </c:layout>
              <c:showVal val="1"/>
            </c:dLbl>
            <c:dLbl>
              <c:idx val="2"/>
              <c:layout>
                <c:manualLayout>
                  <c:x val="9.7222222222222224E-2"/>
                  <c:y val="-0.11577690758850662"/>
                </c:manualLayout>
              </c:layout>
              <c:showVal val="1"/>
            </c:dLbl>
            <c:dLbl>
              <c:idx val="4"/>
              <c:layout>
                <c:manualLayout>
                  <c:x val="7.1563988529211656E-2"/>
                  <c:y val="2.7615117489913226E-2"/>
                </c:manualLayout>
              </c:layout>
              <c:showVal val="1"/>
            </c:dLbl>
            <c:dLbl>
              <c:idx val="5"/>
              <c:layout>
                <c:manualLayout>
                  <c:x val="3.760826771653545E-2"/>
                  <c:y val="-2.07471868417837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Лист1!$B$66:$B$71</c:f>
              <c:strCache>
                <c:ptCount val="6"/>
                <c:pt idx="0">
                  <c:v>деятельность в сфере торговли</c:v>
                </c:pt>
                <c:pt idx="1">
                  <c:v>ювелирная промышленность</c:v>
                </c:pt>
                <c:pt idx="2">
                  <c:v>банковская деятельность</c:v>
                </c:pt>
                <c:pt idx="3">
                  <c:v>оказание услуг общественного питания</c:v>
                </c:pt>
                <c:pt idx="4">
                  <c:v>фармдеятельность</c:v>
                </c:pt>
                <c:pt idx="5">
                  <c:v>сельхозпредприятие</c:v>
                </c:pt>
              </c:strCache>
            </c:strRef>
          </c:cat>
          <c:val>
            <c:numRef>
              <c:f>Лист1!$C$66:$C$71</c:f>
              <c:numCache>
                <c:formatCode>0.0%</c:formatCode>
                <c:ptCount val="6"/>
                <c:pt idx="0">
                  <c:v>0.53300000000000003</c:v>
                </c:pt>
                <c:pt idx="1">
                  <c:v>0.10700000000000003</c:v>
                </c:pt>
                <c:pt idx="2">
                  <c:v>0.13300000000000001</c:v>
                </c:pt>
                <c:pt idx="3">
                  <c:v>4.7000000000000014E-2</c:v>
                </c:pt>
                <c:pt idx="4">
                  <c:v>0.1</c:v>
                </c:pt>
                <c:pt idx="5" formatCode="0.00%">
                  <c:v>8.0000000000000029E-2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77112330655648"/>
          <c:y val="2.1690190573807187E-2"/>
          <c:w val="0.31218775683342631"/>
          <c:h val="0.93952579815610515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3316"/>
          </a:xfrm>
          <a:prstGeom prst="rect">
            <a:avLst/>
          </a:prstGeom>
        </p:spPr>
        <p:txBody>
          <a:bodyPr vert="horz" wrap="square" lIns="91055" tIns="45527" rIns="91055" bIns="455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1"/>
            <a:ext cx="2919565" cy="493316"/>
          </a:xfrm>
          <a:prstGeom prst="rect">
            <a:avLst/>
          </a:prstGeom>
        </p:spPr>
        <p:txBody>
          <a:bodyPr vert="horz" wrap="square" lIns="91055" tIns="45527" rIns="91055" bIns="455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717552-1EC6-422C-92F5-486A3A95A997}" type="datetimeFigureOut">
              <a:rPr lang="ru-RU"/>
              <a:pPr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5" tIns="45527" rIns="91055" bIns="4552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8878"/>
            <a:ext cx="5389240" cy="4436669"/>
          </a:xfrm>
          <a:prstGeom prst="rect">
            <a:avLst/>
          </a:prstGeom>
        </p:spPr>
        <p:txBody>
          <a:bodyPr vert="horz" wrap="square" lIns="91055" tIns="45527" rIns="91055" bIns="4552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412"/>
            <a:ext cx="2919565" cy="493316"/>
          </a:xfrm>
          <a:prstGeom prst="rect">
            <a:avLst/>
          </a:prstGeom>
        </p:spPr>
        <p:txBody>
          <a:bodyPr vert="horz" wrap="square" lIns="91055" tIns="45527" rIns="91055" bIns="455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1412"/>
            <a:ext cx="2919565" cy="493316"/>
          </a:xfrm>
          <a:prstGeom prst="rect">
            <a:avLst/>
          </a:prstGeom>
        </p:spPr>
        <p:txBody>
          <a:bodyPr vert="horz" wrap="square" lIns="91055" tIns="45527" rIns="91055" bIns="455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3ABAEB-9C9D-4973-8E0B-44B7B1FCE8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ABAEB-9C9D-4973-8E0B-44B7B1FCE8B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07EA0-E50D-494F-807F-46F70A4C7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4F0C8-0C91-4176-B5B5-1C8AAC1C80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A54ED-E43D-4189-ABBE-6272CEAAD3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5" y="568862"/>
            <a:ext cx="780768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72485" y="1906761"/>
            <a:ext cx="7807680" cy="4319014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49029-0D1D-4C91-A392-1CBBCACE24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BC298-9FE7-4AB2-887E-E58D2806D8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BC2CE-15CD-4EE7-809C-8B199C2024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08ADA-AEE7-46EE-8DA5-A99C54C7F8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459B7-F13E-40A8-9189-453C37E411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CA1FD-5838-45BF-AC43-0AAC4C07E2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560F1-98D4-4878-9A3D-87593C9EB2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55F04-A2BE-4CCA-90C9-4CD5956819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B958E0-037F-4791-AE99-64A482EAE3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t="-3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S_ORG.RPN\Рабочий стол\Untitled-2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42853"/>
            <a:ext cx="2786050" cy="1723614"/>
          </a:xfrm>
          <a:prstGeom prst="rect">
            <a:avLst/>
          </a:prstGeom>
          <a:noFill/>
        </p:spPr>
      </p:pic>
      <p:pic>
        <p:nvPicPr>
          <p:cNvPr id="6" name="Picture 8" descr="http://en.investkostroma.ru/uploads/en/image/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28604"/>
            <a:ext cx="1357322" cy="11955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2780928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EA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ДОКЛАД  </a:t>
            </a:r>
            <a:r>
              <a:rPr lang="ru-RU" b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EA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ПО ПРАВОПРИМЕНИТЕЛЬНОЙ ПРАКТИКЕ</a:t>
            </a:r>
          </a:p>
          <a:p>
            <a:pPr algn="ctr"/>
            <a:endParaRPr lang="ru-RU" b="1" kern="10" dirty="0" smtClean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3EA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ctr"/>
            <a:r>
              <a:rPr lang="ru-RU" b="1" kern="10" dirty="0" smtClean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EA4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УПРАВЛЕНИЯ ФЕДЕРАЛЬНОЙ СЛУЖБЫ ПО НАДЗОРУ В СФЕРЕ ЗАЩИТЫ ПРАВ ПОТРЕБИТЕЛЕЙ И БЛАГОПОЛУЧИЯ ЧЕЛОВЕКА ПО КОСТРОМСКОЙ ОБЛАСТИ</a:t>
            </a:r>
          </a:p>
          <a:p>
            <a:pPr algn="ctr"/>
            <a:endParaRPr lang="ru-RU" b="1" kern="10" dirty="0" smtClean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3EA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kern="10" dirty="0" smtClean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3EA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kern="10" dirty="0" smtClean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3EA4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764704"/>
            <a:ext cx="75974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EA47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A47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EA47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EA47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4608512" cy="180020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Реализация продукции не соответствующей требованиям безопасности по микробиологическим показателям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0530" name="Picture 2" descr="C:\Documents and Settings\S_sgm\Рабочий стол\МИКРОБИОЛО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248472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645024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Реализация продукции  в  деформированной упаковке и упаковке с, нарушенной целостностью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0531" name="Picture 3" descr="C:\Documents and Settings\S_sgm\Рабочий стол\ДЕФОРМА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12976"/>
            <a:ext cx="3383525" cy="342398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63567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НАРУШЕНИЯ ЗАКОНОДАТЕЛЬСТВА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ОБЛАСТИ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 ПОТРЕБИТЕЛЕЙ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1124745"/>
            <a:ext cx="4680520" cy="72007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Непредставление потребителям полной информации в договорах; </a:t>
            </a:r>
          </a:p>
        </p:txBody>
      </p:sp>
      <p:pic>
        <p:nvPicPr>
          <p:cNvPr id="151554" name="Picture 2" descr="C:\Documents and Settings\S_sgm\Рабочий стол\ЗП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2664295" cy="18771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5301208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Продажа алкогольной продукции с нечитаемой маркировкой и истекшим сроком годности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1555" name="Picture 3" descr="C:\Documents and Settings\S_sgm\Рабочий стол\УЩЕМЛ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4307971" cy="32403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3284984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Включение в договоры ущемляющих права потребителей условий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1556" name="Picture 4" descr="C:\Documents and Settings\S_sgm\Рабочий стол\АЛКО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3377952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3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71472" y="3286124"/>
            <a:ext cx="8148637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3EA47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Благодарю за внимание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9412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ПРОВЕДЕННЫХ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ПЛАНОВЫХ ПРОВЕРОК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2192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ПРОВЕДЕННЫХ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ВНЕПЛАНОВЫХ ПРОВЕРОК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5" y="332656"/>
            <a:ext cx="7807680" cy="108012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ВЫЯВЛЕННЫХ НАРУШЕНИЙ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673100" y="1412776"/>
          <a:ext cx="7807325" cy="481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 ВЫЯВЛЕННЫХ НАРУШЕНИЙ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ВИДАМ ЭКОНОМИЧЕСКОЙ ДЕЯТЕЛЬНОСТИ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5200" cy="72008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НАРУШЕНИЯ САНИТАРНОГО ЗАКОНОДАТЕЛЬСТВА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ПД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708920"/>
            <a:ext cx="2287626" cy="1663727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251520" y="3284984"/>
            <a:ext cx="5338936" cy="1080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Отсутствие проекта нормативов предельно – допустимых выбросов предприятия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980728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Отсутствие разработанного в соответствии с требованиями санитарного законодательства и согласованного в установленного порядке проекта санитарно – защитной зоны предприятия с учетом строительства, реконструкции, модернизации предприятия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437" name="Picture 5" descr="C:\Documents and Settings\S_sgm\Рабочий стол\СЗ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92696"/>
            <a:ext cx="1921396" cy="192139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79512" y="51571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обеспечение прохождения периодического медицинского осмотра работающими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6438" name="Picture 6" descr="C:\Documents and Settings\S_sgm\Рабочий стол\МЕДОСМО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653136"/>
            <a:ext cx="2536706" cy="212519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260649"/>
            <a:ext cx="4680520" cy="136815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Отсутствие программы производственного контроля и не проведения лабораторно – инструментальных исследований на рабочих местах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7458" name="Picture 2" descr="C:\Documents and Settings\S_sgm\Рабочий стол\ПРОИЗВОД.КОНТРО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3960440" cy="22322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504" y="242088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Отсутствие санитарно – эпидемиологического заключения о соответствии водного объекта санитарным правилам и условиям безопасного для здоровья населения использования водного объекта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7459" name="Picture 3" descr="C:\Documents and Settings\S_sgm\Рабочий стол\СЭ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37520"/>
            <a:ext cx="3114675" cy="4320480"/>
          </a:xfrm>
          <a:prstGeom prst="rect">
            <a:avLst/>
          </a:prstGeom>
          <a:noFill/>
        </p:spPr>
      </p:pic>
      <p:pic>
        <p:nvPicPr>
          <p:cNvPr id="147460" name="Picture 4" descr="C:\Documents and Settings\S_sgm\Рабочий стол\МЕТАН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2664295" cy="2448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59832" y="5229200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Продажа стеклоомывающей жидкости с метанолом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56366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НАРУШЕНИЯ ТРЕБОВАНИЙ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ТЕХНИЧЕСКИХ РЕГЛАМЕНТОВ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435101"/>
            <a:ext cx="4608512" cy="14178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Реализация продукции  без необходимой информации для потребителя (без этикеток, ярлыков)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8482" name="Picture 2" descr="C:\Documents and Settings\S_sgm\Рабочий стол\ЯРЛЫКИ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9"/>
            <a:ext cx="3610744" cy="26642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39952" y="443711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Реализация продукции с истекшим  сроком годности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8483" name="Picture 3" descr="C:\Documents and Settings\S_sgm\Рабочий стол\ПРОСТР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300536" cy="249154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76673"/>
            <a:ext cx="5400600" cy="16561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Реализация продукции без информации о  соответствии  обязательным требованиям (сертификат или декларация  о соответствии), указанная информация отсутствует в предъявленных накладных и  отсутствуют копии деклараций и сертификатов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9506" name="Picture 2" descr="C:\Documents and Settings\S_sgm\Рабочий стол\ДЕКЛАРА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6632"/>
            <a:ext cx="3024335" cy="3672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2564903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Допускается взвешивание на одних весах сырой продукции и продуктов, готовых к употреблению, совместное хранение   готовой продукции и сырых продуктов,  в торговом зале хранятся испорченные загнившие овощи и фрукты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9507" name="Picture 3" descr="C:\Documents and Settings\S_sgm\Рабочий стол\ГНИ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3456384" cy="2448272"/>
          </a:xfrm>
          <a:prstGeom prst="rect">
            <a:avLst/>
          </a:prstGeom>
          <a:noFill/>
        </p:spPr>
      </p:pic>
      <p:pic>
        <p:nvPicPr>
          <p:cNvPr id="149508" name="Picture 4" descr="C:\Documents and Settings\S_sgm\Рабочий стол\СОСЕДСТ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0500"/>
            <a:ext cx="4032448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5996</TotalTime>
  <Words>270</Words>
  <Application>Microsoft Office PowerPoint</Application>
  <PresentationFormat>Экран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КОЛИЧЕСТВО ПРОВЕДЕННЫХ  ПЛАНОВЫХ ПРОВЕРОК</vt:lpstr>
      <vt:lpstr>КОЛИЧЕСТВО ПРОВЕДЕННЫХ  ВНЕПЛАНОВЫХ ПРОВЕРОК</vt:lpstr>
      <vt:lpstr>КОЛИЧЕСТВО ВЫЯВЛЕННЫХ НАРУШЕНИЙ</vt:lpstr>
      <vt:lpstr>СТРУКТУРА  ВЫЯВЛЕННЫХ НАРУШЕНИЙ  ПО ВИДАМ ЭКОНОМИЧЕСКОЙ ДЕЯТЕЛЬНОСТИ   </vt:lpstr>
      <vt:lpstr>НАРУШЕНИЯ САНИТАРНОГО ЗАКОНОДАТЕЛЬСТВА</vt:lpstr>
      <vt:lpstr>Слайд 7</vt:lpstr>
      <vt:lpstr>НАРУШЕНИЯ ТРЕБОВАНИЙ  ТЕХНИЧЕСКИХ РЕГЛАМЕНТОВ</vt:lpstr>
      <vt:lpstr>Слайд 9</vt:lpstr>
      <vt:lpstr>Слайд 10</vt:lpstr>
      <vt:lpstr>НАРУШЕНИЯ ЗАКОНОДАТЕЛЬСТВА  В ОБЛАСТИ ЗАЩИТЫ ПРАВ ПОТРЕБИТЕЛЕЙ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Антошка</dc:creator>
  <cp:lastModifiedBy>S_ORG</cp:lastModifiedBy>
  <cp:revision>614</cp:revision>
  <dcterms:created xsi:type="dcterms:W3CDTF">2008-02-17T18:54:10Z</dcterms:created>
  <dcterms:modified xsi:type="dcterms:W3CDTF">2017-04-11T14:19:54Z</dcterms:modified>
</cp:coreProperties>
</file>